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302" r:id="rId2"/>
    <p:sldId id="260" r:id="rId3"/>
    <p:sldId id="261" r:id="rId4"/>
    <p:sldId id="265" r:id="rId5"/>
    <p:sldId id="262" r:id="rId6"/>
    <p:sldId id="266" r:id="rId7"/>
    <p:sldId id="264" r:id="rId8"/>
    <p:sldId id="267" r:id="rId9"/>
    <p:sldId id="268" r:id="rId10"/>
    <p:sldId id="269" r:id="rId11"/>
    <p:sldId id="271" r:id="rId12"/>
    <p:sldId id="272" r:id="rId13"/>
    <p:sldId id="273" r:id="rId14"/>
    <p:sldId id="303" r:id="rId15"/>
    <p:sldId id="288" r:id="rId16"/>
    <p:sldId id="292" r:id="rId17"/>
    <p:sldId id="297" r:id="rId18"/>
    <p:sldId id="298" r:id="rId19"/>
    <p:sldId id="300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6"/>
    <p:restoredTop sz="94625"/>
  </p:normalViewPr>
  <p:slideViewPr>
    <p:cSldViewPr snapToGrid="0" snapToObjects="1">
      <p:cViewPr varScale="1">
        <p:scale>
          <a:sx n="74" d="100"/>
          <a:sy n="74" d="100"/>
        </p:scale>
        <p:origin x="11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4494547508186899"/>
          <c:y val="0.23410916554946601"/>
          <c:w val="0.50778930303990599"/>
          <c:h val="0.725970235578684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55+</c:v>
                </c:pt>
              </c:strCache>
            </c:strRef>
          </c:tx>
          <c:spPr>
            <a:solidFill>
              <a:srgbClr val="002060"/>
            </a:solidFill>
            <a:ln w="28575"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-5.15995872033024E-3"/>
                  <c:y val="1.1976179661555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64F-40F3-8A32-4E662B13F6C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28998968008257E-2"/>
                  <c:y val="1.5968239548740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64F-40F3-8A32-4E662B13F6C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7997936016512E-3"/>
                  <c:y val="1.9960299435925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64F-40F3-8A32-4E662B13F6C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4.61831029117727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64F-40F3-8A32-4E662B13F6C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07211237120168E-16"/>
                  <c:y val="4.61831029117727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64F-40F3-8A32-4E662B13F6C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1.5968239548740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64F-40F3-8A32-4E662B13F6C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solidFill>
                      <a:schemeClr val="tx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Foglio1!$A$2:$A$11</c:f>
              <c:strCache>
                <c:ptCount val="10"/>
                <c:pt idx="0">
                  <c:v>Notizie di attualità</c:v>
                </c:pt>
                <c:pt idx="1">
                  <c:v>Informazioni utili (es. orario treni)</c:v>
                </c:pt>
                <c:pt idx="2">
                  <c:v>Politica</c:v>
                </c:pt>
                <c:pt idx="3">
                  <c:v>Informazioni locali</c:v>
                </c:pt>
                <c:pt idx="4">
                  <c:v>Turismo/viaggi</c:v>
                </c:pt>
                <c:pt idx="5">
                  <c:v>Informazioni commerciali (prodotti e servizi)</c:v>
                </c:pt>
                <c:pt idx="6">
                  <c:v>Sport</c:v>
                </c:pt>
                <c:pt idx="7">
                  <c:v>Servizi bancari</c:v>
                </c:pt>
                <c:pt idx="8">
                  <c:v>Alimentazione/Cucina</c:v>
                </c:pt>
                <c:pt idx="9">
                  <c:v>Salute/Medicina</c:v>
                </c:pt>
              </c:strCache>
            </c:strRef>
          </c:cat>
          <c:val>
            <c:numRef>
              <c:f>Foglio1!$B$2:$B$11</c:f>
              <c:numCache>
                <c:formatCode>0</c:formatCode>
                <c:ptCount val="10"/>
                <c:pt idx="0">
                  <c:v>54.6</c:v>
                </c:pt>
                <c:pt idx="1">
                  <c:v>41</c:v>
                </c:pt>
                <c:pt idx="2">
                  <c:v>10</c:v>
                </c:pt>
                <c:pt idx="3">
                  <c:v>32.9</c:v>
                </c:pt>
                <c:pt idx="4">
                  <c:v>26.3</c:v>
                </c:pt>
                <c:pt idx="5">
                  <c:v>16.100000000000001</c:v>
                </c:pt>
                <c:pt idx="6">
                  <c:v>20.399999999999999</c:v>
                </c:pt>
                <c:pt idx="7">
                  <c:v>21.7</c:v>
                </c:pt>
                <c:pt idx="8">
                  <c:v>30.7</c:v>
                </c:pt>
                <c:pt idx="9">
                  <c:v>33.700000000000003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64F-40F3-8A32-4E662B13F6CF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Tot. Popolazione</c:v>
                </c:pt>
              </c:strCache>
            </c:strRef>
          </c:tx>
          <c:spPr>
            <a:solidFill>
              <a:srgbClr val="C00000"/>
            </a:solidFill>
            <a:ln w="28575">
              <a:solidFill>
                <a:schemeClr val="bg1"/>
              </a:solidFill>
            </a:ln>
          </c:spPr>
          <c:invertIfNegative val="0"/>
          <c:dLbls>
            <c:dLbl>
              <c:idx val="1"/>
              <c:layout>
                <c:manualLayout>
                  <c:x val="-9.0299277605779098E-3"/>
                  <c:y val="-1.39715809342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64F-40F3-8A32-4E662B13F6CF}"/>
                </c:ext>
                <c:ext xmlns:c15="http://schemas.microsoft.com/office/drawing/2012/chart" uri="{CE6537A1-D6FC-4f65-9D91-7224C49458BB}">
                  <c15:layout>
                    <c:manualLayout>
                      <c:w val="4.5510835913312703E-2"/>
                      <c:h val="6.7146447302452006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4.4146087776179696E-3"/>
                  <c:y val="-9.06669097527272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l">
                    <a:defRPr sz="1050">
                      <a:solidFill>
                        <a:schemeClr val="tx1"/>
                      </a:solidFill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64F-40F3-8A32-4E662B13F6CF}"/>
                </c:ext>
                <c:ext xmlns:c15="http://schemas.microsoft.com/office/drawing/2012/chart" uri="{CE6537A1-D6FC-4f65-9D91-7224C49458BB}">
                  <c15:layout>
                    <c:manualLayout>
                      <c:w val="2.92053663570691E-2"/>
                      <c:h val="5.916232752808189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2.06398348813208E-2"/>
                  <c:y val="7.318691913685700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64F-40F3-8A32-4E662B13F6C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solidFill>
                      <a:schemeClr val="tx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Foglio1!$A$2:$A$11</c:f>
              <c:strCache>
                <c:ptCount val="10"/>
                <c:pt idx="0">
                  <c:v>Notizie di attualità</c:v>
                </c:pt>
                <c:pt idx="1">
                  <c:v>Informazioni utili (es. orario treni)</c:v>
                </c:pt>
                <c:pt idx="2">
                  <c:v>Politica</c:v>
                </c:pt>
                <c:pt idx="3">
                  <c:v>Informazioni locali</c:v>
                </c:pt>
                <c:pt idx="4">
                  <c:v>Turismo/viaggi</c:v>
                </c:pt>
                <c:pt idx="5">
                  <c:v>Informazioni commerciali (prodotti e servizi)</c:v>
                </c:pt>
                <c:pt idx="6">
                  <c:v>Sport</c:v>
                </c:pt>
                <c:pt idx="7">
                  <c:v>Servizi bancari</c:v>
                </c:pt>
                <c:pt idx="8">
                  <c:v>Alimentazione/Cucina</c:v>
                </c:pt>
                <c:pt idx="9">
                  <c:v>Salute/Medicina</c:v>
                </c:pt>
              </c:strCache>
            </c:strRef>
          </c:cat>
          <c:val>
            <c:numRef>
              <c:f>Foglio1!$C$2:$C$11</c:f>
              <c:numCache>
                <c:formatCode>0</c:formatCode>
                <c:ptCount val="10"/>
                <c:pt idx="0">
                  <c:v>50.1</c:v>
                </c:pt>
                <c:pt idx="1">
                  <c:v>41.6</c:v>
                </c:pt>
                <c:pt idx="2">
                  <c:v>7.3</c:v>
                </c:pt>
                <c:pt idx="3">
                  <c:v>34.9</c:v>
                </c:pt>
                <c:pt idx="4">
                  <c:v>29.29999999999999</c:v>
                </c:pt>
                <c:pt idx="5">
                  <c:v>19.399999999999999</c:v>
                </c:pt>
                <c:pt idx="6">
                  <c:v>24.7</c:v>
                </c:pt>
                <c:pt idx="7">
                  <c:v>23.7</c:v>
                </c:pt>
                <c:pt idx="8">
                  <c:v>28.4</c:v>
                </c:pt>
                <c:pt idx="9">
                  <c:v>25.4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F64F-40F3-8A32-4E662B13F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732920"/>
        <c:axId val="248733312"/>
      </c:barChart>
      <c:catAx>
        <c:axId val="2487329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chemeClr val="tx1"/>
                </a:solidFill>
                <a:latin typeface="+mn-lt"/>
                <a:cs typeface="Akkurat bold"/>
              </a:defRPr>
            </a:pPr>
            <a:endParaRPr lang="it-IT"/>
          </a:p>
        </c:txPr>
        <c:crossAx val="248733312"/>
        <c:crosses val="autoZero"/>
        <c:auto val="1"/>
        <c:lblAlgn val="ctr"/>
        <c:lblOffset val="100"/>
        <c:noMultiLvlLbl val="0"/>
      </c:catAx>
      <c:valAx>
        <c:axId val="248733312"/>
        <c:scaling>
          <c:orientation val="minMax"/>
        </c:scaling>
        <c:delete val="0"/>
        <c:axPos val="t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chemeClr val="tx1"/>
                </a:solidFill>
              </a:defRPr>
            </a:pPr>
            <a:endParaRPr lang="it-IT"/>
          </a:p>
        </c:txPr>
        <c:crossAx val="2487329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8729350007719601"/>
          <c:y val="6.7865018082145304E-2"/>
          <c:w val="0.33769349845201202"/>
          <c:h val="7.7880059032192694E-2"/>
        </c:manualLayout>
      </c:layout>
      <c:overlay val="0"/>
      <c:txPr>
        <a:bodyPr/>
        <a:lstStyle/>
        <a:p>
          <a:pPr>
            <a:defRPr sz="1200">
              <a:solidFill>
                <a:schemeClr val="tx1"/>
              </a:solidFill>
              <a:latin typeface="+mn-lt"/>
              <a:cs typeface="Akkurat bold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ED1B7-406D-E943-987C-08AE3F5D054A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CEBDC-E323-3149-B49A-008561B3B5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7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26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40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32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45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13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71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54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79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04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1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03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21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E0C72-6B7F-834E-B5BD-010B2943424E}" type="datetimeFigureOut">
              <a:rPr lang="it-IT" smtClean="0"/>
              <a:t>08/02/2017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74276-E21A-CC47-9CC0-C60E57A835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9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grey-panthers.it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rey-panthers.it/registrati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eyPanthersi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twitter.com/gpanther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ilsole24ore.com/finanza-e-mercati.s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In edicola o sul web?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Capiamo come leggere un quotidiano o una rivista online</a:t>
            </a:r>
          </a:p>
          <a:p>
            <a:endParaRPr lang="it-IT" dirty="0"/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7"/>
            <a:ext cx="2079703" cy="80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6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91324" y="699714"/>
            <a:ext cx="6716181" cy="630715"/>
          </a:xfrm>
        </p:spPr>
        <p:txBody>
          <a:bodyPr>
            <a:noAutofit/>
          </a:bodyPr>
          <a:lstStyle/>
          <a:p>
            <a:pPr algn="l"/>
            <a:r>
              <a:rPr lang="it-IT" sz="3600" dirty="0">
                <a:latin typeface="+mn-lt"/>
              </a:rPr>
              <a:t>g) Archivio delle diverse edizioni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35" y="2417163"/>
            <a:ext cx="2317874" cy="3490177"/>
          </a:xfrm>
          <a:prstGeom prst="rect">
            <a:avLst/>
          </a:prstGeom>
          <a:ln w="12700">
            <a:solidFill>
              <a:srgbClr val="9411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02" t="7464" r="12201" b="80096"/>
          <a:stretch/>
        </p:blipFill>
        <p:spPr>
          <a:xfrm>
            <a:off x="1039851" y="1413730"/>
            <a:ext cx="5867400" cy="4436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0522" y="1330429"/>
            <a:ext cx="461175" cy="3313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3760966" y="2417163"/>
            <a:ext cx="4508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Alcuni quotidiani, come per esempio il Corriere della Sera, hanno anche una voce di menu «ARCHIVIO» che consente di salvare in un archivio personale gli articoli letti.</a:t>
            </a:r>
          </a:p>
        </p:txBody>
      </p:sp>
    </p:spTree>
    <p:extLst>
      <p:ext uri="{BB962C8B-B14F-4D97-AF65-F5344CB8AC3E}">
        <p14:creationId xmlns:p14="http://schemas.microsoft.com/office/powerpoint/2010/main" val="178777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85892" y="1463041"/>
            <a:ext cx="8880025" cy="756910"/>
          </a:xfrm>
        </p:spPr>
        <p:txBody>
          <a:bodyPr>
            <a:noAutofit/>
          </a:bodyPr>
          <a:lstStyle/>
          <a:p>
            <a:pPr algn="l"/>
            <a:r>
              <a:rPr lang="it-IT" sz="1600" dirty="0">
                <a:latin typeface="+mn-lt"/>
              </a:rPr>
              <a:t>E dopo aver navigato tra le pagine di un quotidiano on line passiamo ad una rivista on line pensata e fatta per gli Over50: 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  <a:hlinkClick r:id="rId2"/>
              </a:rPr>
              <a:t>www.grey-panthers.it</a:t>
            </a:r>
            <a:r>
              <a:rPr lang="it-IT" sz="1600" b="1" dirty="0">
                <a:latin typeface="+mn-lt"/>
              </a:rPr>
              <a:t/>
            </a:r>
            <a:br>
              <a:rPr lang="it-IT" sz="1600" b="1" dirty="0">
                <a:latin typeface="+mn-lt"/>
              </a:rPr>
            </a:br>
            <a:endParaRPr lang="it-IT" sz="1600" dirty="0">
              <a:latin typeface="+mn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302882" y="866939"/>
            <a:ext cx="6716181" cy="474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dirty="0">
                <a:latin typeface="+mn-lt"/>
              </a:rPr>
              <a:t>Rivista on line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65" y="2190078"/>
            <a:ext cx="5073285" cy="26951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97171" y="2341141"/>
            <a:ext cx="284378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Nata nel 2008 e riservata agli over50, questa rivista offre articoli, informazioni, riflessioni  e news  ad aggiornamento quotidiano.</a:t>
            </a:r>
          </a:p>
          <a:p>
            <a:pPr algn="just"/>
            <a:r>
              <a:rPr lang="it-IT" sz="1600" dirty="0"/>
              <a:t>Il mondo a 360°, osservato con occhi di senior che hanno già molto visto, letto e viaggiato, ma sono ancora ricchi di interessi e curiosità.</a:t>
            </a:r>
          </a:p>
          <a:p>
            <a:pPr algn="just"/>
            <a:endParaRPr lang="it-IT" sz="1600" dirty="0"/>
          </a:p>
          <a:p>
            <a:pPr algn="just"/>
            <a:r>
              <a:rPr lang="it-IT" sz="1600" dirty="0"/>
              <a:t>Una rivista pratica, facile da leggere, informata, credibile e gratuita.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7615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5100" y="2520012"/>
            <a:ext cx="4441808" cy="4623564"/>
          </a:xfrm>
        </p:spPr>
        <p:txBody>
          <a:bodyPr>
            <a:normAutofit/>
          </a:bodyPr>
          <a:lstStyle/>
          <a:p>
            <a:pPr algn="just"/>
            <a:r>
              <a:rPr lang="it-IT" sz="1600" dirty="0"/>
              <a:t>E’ richiesta solo una </a:t>
            </a:r>
            <a:r>
              <a:rPr lang="it-IT" sz="1600" dirty="0">
                <a:hlinkClick r:id="rId2"/>
              </a:rPr>
              <a:t>registrazione</a:t>
            </a:r>
            <a:r>
              <a:rPr lang="it-IT" sz="1600" dirty="0"/>
              <a:t> di cortesia per aver accesso a tutti gli articoli, alle rubriche, ai forum e per ricevere la newsletter mensile con tante informazioni utili.</a:t>
            </a:r>
          </a:p>
          <a:p>
            <a:pPr algn="just"/>
            <a:r>
              <a:rPr lang="it-IT" sz="1600" dirty="0"/>
              <a:t>Dopo aver compilato la scheda che si è aperta cliccando dal menu in alto a destra la voce «Registrati», biasogna controllare tra propria mail.</a:t>
            </a:r>
          </a:p>
          <a:p>
            <a:pPr algn="just"/>
            <a:r>
              <a:rPr lang="it-IT" sz="1600" dirty="0"/>
              <a:t>Ci sarà una mail che vi chiederà di cliccare su un link per completare la registrazione. </a:t>
            </a:r>
          </a:p>
          <a:p>
            <a:pPr algn="just"/>
            <a:r>
              <a:rPr lang="it-IT" sz="1600" dirty="0"/>
              <a:t>Cliccate e da quel momento, potrete leggere ovunque all’interno della rivista.</a:t>
            </a:r>
          </a:p>
          <a:p>
            <a:pPr algn="just"/>
            <a:endParaRPr lang="it-IT" sz="1600" dirty="0"/>
          </a:p>
          <a:p>
            <a:pPr algn="just"/>
            <a:endParaRPr lang="it-IT" sz="1600" dirty="0"/>
          </a:p>
          <a:p>
            <a:pPr algn="just"/>
            <a:endParaRPr lang="it-IT" sz="1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450" y="1402794"/>
            <a:ext cx="2865577" cy="5111496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49960"/>
          <a:stretch/>
        </p:blipFill>
        <p:spPr>
          <a:xfrm>
            <a:off x="255100" y="728469"/>
            <a:ext cx="5073285" cy="1348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2464" y="728469"/>
            <a:ext cx="704088" cy="4693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920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ctrTitle"/>
          </p:nvPr>
        </p:nvSpPr>
        <p:spPr>
          <a:xfrm>
            <a:off x="197738" y="785270"/>
            <a:ext cx="8380854" cy="794524"/>
          </a:xfrm>
        </p:spPr>
        <p:txBody>
          <a:bodyPr>
            <a:noAutofit/>
          </a:bodyPr>
          <a:lstStyle/>
          <a:p>
            <a:pPr defTabSz="457200"/>
            <a:r>
              <a:rPr lang="it-IT" sz="3600" dirty="0">
                <a:latin typeface="+mn-lt"/>
                <a:cs typeface="Akkurat bold"/>
              </a:rPr>
              <a:t>Poche parole chiave che svelano le sezioni</a:t>
            </a:r>
          </a:p>
        </p:txBody>
      </p:sp>
      <p:sp>
        <p:nvSpPr>
          <p:cNvPr id="11" name="Sottotitolo 2"/>
          <p:cNvSpPr>
            <a:spLocks noGrp="1"/>
          </p:cNvSpPr>
          <p:nvPr>
            <p:ph type="subTitle" idx="1"/>
          </p:nvPr>
        </p:nvSpPr>
        <p:spPr>
          <a:xfrm>
            <a:off x="6200654" y="2058801"/>
            <a:ext cx="2377938" cy="3965677"/>
          </a:xfrm>
          <a:ln>
            <a:solidFill>
              <a:srgbClr val="941100"/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600" dirty="0"/>
              <a:t>Nella homepage del sito  in alto, c’è un riquadro bordeaux con le scritte in bianco che aprono le varie sezioni:</a:t>
            </a:r>
          </a:p>
          <a:p>
            <a:pPr algn="l"/>
            <a:r>
              <a:rPr lang="it-IT" sz="1600" b="1" dirty="0">
                <a:solidFill>
                  <a:srgbClr val="C00000"/>
                </a:solidFill>
              </a:rPr>
              <a:t>OUTDOOR</a:t>
            </a:r>
          </a:p>
          <a:p>
            <a:pPr algn="l"/>
            <a:r>
              <a:rPr lang="it-IT" sz="1600" b="1" dirty="0">
                <a:solidFill>
                  <a:srgbClr val="C00000"/>
                </a:solidFill>
              </a:rPr>
              <a:t>IDEAS</a:t>
            </a:r>
          </a:p>
          <a:p>
            <a:pPr algn="l"/>
            <a:r>
              <a:rPr lang="it-IT" sz="1600" b="1" dirty="0">
                <a:solidFill>
                  <a:srgbClr val="C00000"/>
                </a:solidFill>
              </a:rPr>
              <a:t>WELLNESS</a:t>
            </a:r>
          </a:p>
          <a:p>
            <a:pPr algn="l"/>
            <a:r>
              <a:rPr lang="it-IT" sz="1600" b="1" dirty="0">
                <a:solidFill>
                  <a:srgbClr val="C00000"/>
                </a:solidFill>
              </a:rPr>
              <a:t>GREEN</a:t>
            </a:r>
          </a:p>
          <a:p>
            <a:pPr algn="l"/>
            <a:r>
              <a:rPr lang="it-IT" sz="1600" b="1" dirty="0">
                <a:solidFill>
                  <a:srgbClr val="C00000"/>
                </a:solidFill>
              </a:rPr>
              <a:t>BUSINESS</a:t>
            </a:r>
          </a:p>
          <a:p>
            <a:pPr algn="l"/>
            <a:r>
              <a:rPr lang="it-IT" sz="1600" b="1" dirty="0">
                <a:solidFill>
                  <a:srgbClr val="C00000"/>
                </a:solidFill>
              </a:rPr>
              <a:t>TECHNOLOGY</a:t>
            </a:r>
          </a:p>
          <a:p>
            <a:pPr algn="l"/>
            <a:r>
              <a:rPr lang="it-IT" sz="1600" b="1" dirty="0">
                <a:solidFill>
                  <a:srgbClr val="C00000"/>
                </a:solidFill>
              </a:rPr>
              <a:t>CASA</a:t>
            </a:r>
          </a:p>
          <a:p>
            <a:pPr algn="l"/>
            <a:r>
              <a:rPr lang="it-IT" sz="1600" b="1" dirty="0">
                <a:solidFill>
                  <a:srgbClr val="C00000"/>
                </a:solidFill>
              </a:rPr>
              <a:t>FOOD</a:t>
            </a:r>
          </a:p>
        </p:txBody>
      </p:sp>
      <p:pic>
        <p:nvPicPr>
          <p:cNvPr id="12" name="Immagine 11" descr="Schermata 2016-03-23 alle 09.55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64" y="1671381"/>
            <a:ext cx="7534656" cy="293014"/>
          </a:xfrm>
          <a:prstGeom prst="rect">
            <a:avLst/>
          </a:prstGeom>
        </p:spPr>
      </p:pic>
      <p:pic>
        <p:nvPicPr>
          <p:cNvPr id="13" name="Immagine 12" descr="Schermata 2016-03-09 alle 18.12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64" y="1964395"/>
            <a:ext cx="4580155" cy="445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56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ctrTitle"/>
          </p:nvPr>
        </p:nvSpPr>
        <p:spPr>
          <a:xfrm>
            <a:off x="197738" y="785270"/>
            <a:ext cx="8380854" cy="794524"/>
          </a:xfrm>
        </p:spPr>
        <p:txBody>
          <a:bodyPr>
            <a:noAutofit/>
          </a:bodyPr>
          <a:lstStyle/>
          <a:p>
            <a:pPr defTabSz="457200"/>
            <a:r>
              <a:rPr lang="it-IT" sz="3600" dirty="0">
                <a:latin typeface="+mn-lt"/>
                <a:cs typeface="Akkurat bold"/>
              </a:rPr>
              <a:t>Poche parole chiave che svelano le sezioni</a:t>
            </a:r>
          </a:p>
        </p:txBody>
      </p:sp>
      <p:sp>
        <p:nvSpPr>
          <p:cNvPr id="11" name="Sottotitolo 2"/>
          <p:cNvSpPr>
            <a:spLocks noGrp="1"/>
          </p:cNvSpPr>
          <p:nvPr>
            <p:ph type="subTitle" idx="1"/>
          </p:nvPr>
        </p:nvSpPr>
        <p:spPr>
          <a:xfrm>
            <a:off x="363052" y="1825371"/>
            <a:ext cx="8582985" cy="4575429"/>
          </a:xfrm>
          <a:ln>
            <a:solidFill>
              <a:srgbClr val="941100"/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600" dirty="0"/>
              <a:t>Le sezioni della homepage del sito sono le seguenti:</a:t>
            </a:r>
          </a:p>
          <a:p>
            <a:pPr algn="l"/>
            <a:endParaRPr lang="it-IT" sz="1600" dirty="0"/>
          </a:p>
          <a:p>
            <a:pPr algn="l">
              <a:spcBef>
                <a:spcPts val="1800"/>
              </a:spcBef>
            </a:pPr>
            <a:r>
              <a:rPr lang="it-IT" sz="1600" b="1" dirty="0">
                <a:solidFill>
                  <a:srgbClr val="C00000"/>
                </a:solidFill>
              </a:rPr>
              <a:t>OUTDOOR:  </a:t>
            </a:r>
            <a:r>
              <a:rPr lang="it-IT" sz="1600" dirty="0"/>
              <a:t>area dedicata al Cinema, Mostre, Spettacolo, Viaggi</a:t>
            </a:r>
          </a:p>
          <a:p>
            <a:pPr algn="l">
              <a:spcBef>
                <a:spcPts val="1800"/>
              </a:spcBef>
            </a:pPr>
            <a:r>
              <a:rPr lang="it-IT" sz="1600" b="1" dirty="0">
                <a:solidFill>
                  <a:srgbClr val="C00000"/>
                </a:solidFill>
              </a:rPr>
              <a:t>IDEAS: </a:t>
            </a:r>
            <a:r>
              <a:rPr lang="it-IT" sz="1600" dirty="0"/>
              <a:t>area dedicata a Letture, Libri, Musica e Pensieri</a:t>
            </a:r>
            <a:endParaRPr lang="it-IT" sz="1600" b="1" dirty="0"/>
          </a:p>
          <a:p>
            <a:pPr algn="l">
              <a:spcBef>
                <a:spcPts val="1800"/>
              </a:spcBef>
            </a:pPr>
            <a:r>
              <a:rPr lang="it-IT" sz="1600" b="1" dirty="0">
                <a:solidFill>
                  <a:srgbClr val="C00000"/>
                </a:solidFill>
              </a:rPr>
              <a:t>WELLNESS:</a:t>
            </a:r>
            <a:r>
              <a:rPr lang="it-IT" sz="1600" b="1" dirty="0"/>
              <a:t> </a:t>
            </a:r>
            <a:r>
              <a:rPr lang="it-IT" sz="1600" dirty="0"/>
              <a:t>area dedicata al Fitness, Salute, Sport, Terme</a:t>
            </a:r>
          </a:p>
          <a:p>
            <a:pPr algn="l">
              <a:spcBef>
                <a:spcPts val="1800"/>
              </a:spcBef>
            </a:pPr>
            <a:r>
              <a:rPr lang="it-IT" sz="1600" b="1" dirty="0">
                <a:solidFill>
                  <a:srgbClr val="C00000"/>
                </a:solidFill>
              </a:rPr>
              <a:t>GREEN: </a:t>
            </a:r>
            <a:r>
              <a:rPr lang="it-IT" sz="1600" dirty="0"/>
              <a:t>area dedicata al ‘Verde a modo mio’, Orti e giardini, Sostenibilità e Ambiente</a:t>
            </a:r>
            <a:endParaRPr lang="it-IT" sz="1600" b="1" dirty="0"/>
          </a:p>
          <a:p>
            <a:pPr algn="l">
              <a:spcBef>
                <a:spcPts val="1800"/>
              </a:spcBef>
            </a:pPr>
            <a:r>
              <a:rPr lang="it-IT" sz="1600" b="1" dirty="0">
                <a:solidFill>
                  <a:srgbClr val="C00000"/>
                </a:solidFill>
              </a:rPr>
              <a:t>BUSINESS: </a:t>
            </a:r>
            <a:r>
              <a:rPr lang="it-IT" sz="1600" dirty="0"/>
              <a:t>area dedicata al Denaro e Lavoro</a:t>
            </a:r>
            <a:endParaRPr lang="it-IT" sz="1600" b="1" dirty="0"/>
          </a:p>
          <a:p>
            <a:pPr algn="l">
              <a:spcBef>
                <a:spcPts val="1800"/>
              </a:spcBef>
            </a:pPr>
            <a:r>
              <a:rPr lang="it-IT" sz="1600" b="1" dirty="0">
                <a:solidFill>
                  <a:srgbClr val="C00000"/>
                </a:solidFill>
              </a:rPr>
              <a:t>TECHNOLOGY:</a:t>
            </a:r>
            <a:r>
              <a:rPr lang="it-IT" sz="1600" dirty="0"/>
              <a:t> area dedicata alla Fotografia, Internet, Telefonia, Digital Native</a:t>
            </a:r>
            <a:endParaRPr lang="it-IT" sz="1600" b="1" dirty="0"/>
          </a:p>
          <a:p>
            <a:pPr algn="l">
              <a:spcBef>
                <a:spcPts val="1800"/>
              </a:spcBef>
            </a:pPr>
            <a:r>
              <a:rPr lang="it-IT" sz="1600" b="1" dirty="0">
                <a:solidFill>
                  <a:srgbClr val="C00000"/>
                </a:solidFill>
              </a:rPr>
              <a:t>CASA: </a:t>
            </a:r>
            <a:r>
              <a:rPr lang="it-IT" sz="1600" dirty="0"/>
              <a:t>area dedicata all’Arredo </a:t>
            </a:r>
            <a:endParaRPr lang="it-IT" sz="1600" b="1" dirty="0"/>
          </a:p>
          <a:p>
            <a:pPr algn="l">
              <a:spcBef>
                <a:spcPts val="1800"/>
              </a:spcBef>
            </a:pPr>
            <a:r>
              <a:rPr lang="it-IT" sz="1600" b="1" dirty="0">
                <a:solidFill>
                  <a:srgbClr val="C00000"/>
                </a:solidFill>
              </a:rPr>
              <a:t>FOOD: </a:t>
            </a:r>
            <a:r>
              <a:rPr lang="it-IT" sz="1600" dirty="0"/>
              <a:t>area dedicata alla Cucina e Prodotti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154028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Schermata 2016-03-22 alle 20.05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72" y="2064341"/>
            <a:ext cx="7266331" cy="222606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ctrTitle"/>
          </p:nvPr>
        </p:nvSpPr>
        <p:spPr>
          <a:xfrm>
            <a:off x="197738" y="785270"/>
            <a:ext cx="8380854" cy="794524"/>
          </a:xfrm>
        </p:spPr>
        <p:txBody>
          <a:bodyPr>
            <a:noAutofit/>
          </a:bodyPr>
          <a:lstStyle/>
          <a:p>
            <a:pPr defTabSz="457200"/>
            <a:r>
              <a:rPr lang="it-IT" sz="3600" dirty="0">
                <a:solidFill>
                  <a:srgbClr val="941100"/>
                </a:solidFill>
                <a:latin typeface="+mn-lt"/>
                <a:cs typeface="Akkurat bold"/>
              </a:rPr>
              <a:t>Esempio: Navigare nella sezione OUTDOOR</a:t>
            </a:r>
          </a:p>
        </p:txBody>
      </p:sp>
      <p:pic>
        <p:nvPicPr>
          <p:cNvPr id="14" name="Immagine 13" descr="Schermata 2016-02-18 alle 12.4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94" y="1723310"/>
            <a:ext cx="363578" cy="34103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75372" y="4450229"/>
            <a:ext cx="74244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Cliccando </a:t>
            </a:r>
            <a:r>
              <a:rPr lang="it-IT" sz="1600" b="1" dirty="0"/>
              <a:t>OUTDOOR </a:t>
            </a:r>
            <a:r>
              <a:rPr lang="it-IT" sz="1600" dirty="0"/>
              <a:t>si accede a tutti gli articoli che trattano di:</a:t>
            </a:r>
          </a:p>
          <a:p>
            <a:endParaRPr lang="it-IT" sz="1600" dirty="0"/>
          </a:p>
          <a:p>
            <a:pPr>
              <a:spcBef>
                <a:spcPts val="1200"/>
              </a:spcBef>
            </a:pPr>
            <a:r>
              <a:rPr lang="it-IT" sz="1600" b="1" dirty="0">
                <a:solidFill>
                  <a:srgbClr val="C00000"/>
                </a:solidFill>
              </a:rPr>
              <a:t>CINEMA</a:t>
            </a:r>
          </a:p>
          <a:p>
            <a:pPr>
              <a:spcBef>
                <a:spcPts val="1200"/>
              </a:spcBef>
            </a:pPr>
            <a:r>
              <a:rPr lang="it-IT" sz="1600" b="1" dirty="0">
                <a:solidFill>
                  <a:srgbClr val="C00000"/>
                </a:solidFill>
              </a:rPr>
              <a:t>MOSTRE</a:t>
            </a:r>
          </a:p>
          <a:p>
            <a:pPr>
              <a:spcBef>
                <a:spcPts val="1200"/>
              </a:spcBef>
            </a:pPr>
            <a:r>
              <a:rPr lang="it-IT" sz="1600" b="1" dirty="0">
                <a:solidFill>
                  <a:srgbClr val="C00000"/>
                </a:solidFill>
              </a:rPr>
              <a:t>SPETTACOLO</a:t>
            </a:r>
          </a:p>
          <a:p>
            <a:pPr>
              <a:spcBef>
                <a:spcPts val="1200"/>
              </a:spcBef>
            </a:pPr>
            <a:r>
              <a:rPr lang="it-IT" sz="1600" b="1" dirty="0">
                <a:solidFill>
                  <a:srgbClr val="C00000"/>
                </a:solidFill>
              </a:rPr>
              <a:t>VIAGGI  </a:t>
            </a:r>
          </a:p>
        </p:txBody>
      </p:sp>
    </p:spTree>
    <p:extLst>
      <p:ext uri="{BB962C8B-B14F-4D97-AF65-F5344CB8AC3E}">
        <p14:creationId xmlns:p14="http://schemas.microsoft.com/office/powerpoint/2010/main" val="1853696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157"/>
          <a:stretch/>
        </p:blipFill>
        <p:spPr>
          <a:xfrm>
            <a:off x="176906" y="2158993"/>
            <a:ext cx="6001450" cy="45527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ctrTitle"/>
          </p:nvPr>
        </p:nvSpPr>
        <p:spPr>
          <a:xfrm>
            <a:off x="110622" y="859535"/>
            <a:ext cx="9033378" cy="552151"/>
          </a:xfrm>
        </p:spPr>
        <p:txBody>
          <a:bodyPr>
            <a:noAutofit/>
          </a:bodyPr>
          <a:lstStyle/>
          <a:p>
            <a:pPr algn="l" defTabSz="457200"/>
            <a:r>
              <a:rPr lang="is-IS" sz="3600" dirty="0">
                <a:solidFill>
                  <a:srgbClr val="941100"/>
                </a:solidFill>
                <a:latin typeface="+mn-lt"/>
                <a:cs typeface="Akkurat bold"/>
              </a:rPr>
              <a:t>Esempio: idee di viaggio e di weekend</a:t>
            </a:r>
            <a:endParaRPr lang="it-IT" sz="3600" dirty="0">
              <a:solidFill>
                <a:srgbClr val="941100"/>
              </a:solidFill>
              <a:latin typeface="+mn-lt"/>
              <a:cs typeface="Akkurat bold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919537" y="2270741"/>
            <a:ext cx="29013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Ci piacciono i viaggi slow, </a:t>
            </a:r>
          </a:p>
          <a:p>
            <a:r>
              <a:rPr lang="it-IT" sz="1600" dirty="0"/>
              <a:t>che non impongono ritmi veloci. </a:t>
            </a:r>
          </a:p>
          <a:p>
            <a:r>
              <a:rPr lang="it-IT" sz="1600" dirty="0"/>
              <a:t>Amiamo le mete classiche, </a:t>
            </a:r>
          </a:p>
          <a:p>
            <a:r>
              <a:rPr lang="it-IT" sz="1600" dirty="0"/>
              <a:t>che rivisitiamo volentieri, </a:t>
            </a:r>
          </a:p>
          <a:p>
            <a:r>
              <a:rPr lang="it-IT" sz="1600" dirty="0"/>
              <a:t>per scoprire cambiamenti e innovazioni. </a:t>
            </a:r>
          </a:p>
          <a:p>
            <a:r>
              <a:rPr lang="it-IT" sz="1600" dirty="0"/>
              <a:t>Restiamo affascinati anche </a:t>
            </a:r>
          </a:p>
          <a:p>
            <a:r>
              <a:rPr lang="it-IT" sz="1600" dirty="0"/>
              <a:t>da luoghi segreti e nascosti, </a:t>
            </a:r>
          </a:p>
          <a:p>
            <a:r>
              <a:rPr lang="it-IT" sz="1600" dirty="0"/>
              <a:t>che solo occhi attenti </a:t>
            </a:r>
          </a:p>
          <a:p>
            <a:r>
              <a:rPr lang="it-IT" sz="1600" dirty="0"/>
              <a:t>sanno scoprire. </a:t>
            </a:r>
          </a:p>
          <a:p>
            <a:r>
              <a:rPr lang="it-IT" sz="1600" dirty="0"/>
              <a:t>Proprio come i nostri di senior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906" y="1437078"/>
            <a:ext cx="8823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Dal menu principale, cliccando su </a:t>
            </a:r>
            <a:r>
              <a:rPr lang="it-IT" sz="1600" b="1" dirty="0"/>
              <a:t>OUTDOOR-&gt; Viaggi </a:t>
            </a:r>
            <a:r>
              <a:rPr lang="it-IT" sz="1600" dirty="0"/>
              <a:t>si visualizzano tutti gli articoli presenti sull’argomento.  </a:t>
            </a:r>
          </a:p>
        </p:txBody>
      </p:sp>
    </p:spTree>
    <p:extLst>
      <p:ext uri="{BB962C8B-B14F-4D97-AF65-F5344CB8AC3E}">
        <p14:creationId xmlns:p14="http://schemas.microsoft.com/office/powerpoint/2010/main" val="787209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/>
          </p:nvPr>
        </p:nvSpPr>
        <p:spPr>
          <a:xfrm>
            <a:off x="129942" y="953138"/>
            <a:ext cx="9352386" cy="427838"/>
          </a:xfrm>
        </p:spPr>
        <p:txBody>
          <a:bodyPr>
            <a:noAutofit/>
          </a:bodyPr>
          <a:lstStyle/>
          <a:p>
            <a:pPr algn="l" defTabSz="457200"/>
            <a:r>
              <a:rPr lang="is-IS" sz="3600" dirty="0">
                <a:solidFill>
                  <a:srgbClr val="941100"/>
                </a:solidFill>
                <a:latin typeface="+mn-lt"/>
                <a:cs typeface="Akkurat bold"/>
              </a:rPr>
              <a:t>Tre forum per parlare, chiedere, conoscersi</a:t>
            </a:r>
            <a:endParaRPr lang="it-IT" sz="3600" dirty="0">
              <a:solidFill>
                <a:srgbClr val="941100"/>
              </a:solidFill>
              <a:latin typeface="+mn-lt"/>
              <a:cs typeface="Akkurat bol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37383" y="1994067"/>
            <a:ext cx="39402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Il forum «Presentiamoci» favorisce </a:t>
            </a:r>
          </a:p>
          <a:p>
            <a:r>
              <a:rPr lang="it-IT" sz="1600" dirty="0"/>
              <a:t>le presentazioni di chi si è appena iscritto e il dialogo sui temi preferiti</a:t>
            </a:r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Il forum «Tempo libero: chiacchiere e incontri» è per chi desidera trovare compagni di conversazioni e di gite</a:t>
            </a:r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Il forum «Lavoro Giovani- Senior», moderato </a:t>
            </a:r>
          </a:p>
          <a:p>
            <a:r>
              <a:rPr lang="it-IT" sz="1600" dirty="0"/>
              <a:t>da due esperti, per affrontare tematiche care </a:t>
            </a:r>
          </a:p>
          <a:p>
            <a:r>
              <a:rPr lang="it-IT" sz="1600" dirty="0"/>
              <a:t>a entrambe le generazioni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" y="1608116"/>
            <a:ext cx="4235598" cy="473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4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sp>
        <p:nvSpPr>
          <p:cNvPr id="15" name="Titolo 1"/>
          <p:cNvSpPr txBox="1">
            <a:spLocks/>
          </p:cNvSpPr>
          <p:nvPr/>
        </p:nvSpPr>
        <p:spPr>
          <a:xfrm>
            <a:off x="246888" y="988288"/>
            <a:ext cx="6319070" cy="5105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457200"/>
            <a:r>
              <a:rPr lang="is-IS" sz="3600" dirty="0">
                <a:latin typeface="+mn-lt"/>
                <a:cs typeface="Akkurat bold"/>
              </a:rPr>
              <a:t>Appuntamento con la newsletter</a:t>
            </a:r>
            <a:endParaRPr lang="it-IT" sz="3600" dirty="0">
              <a:latin typeface="+mn-lt"/>
              <a:cs typeface="Akkurat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184" y="1641455"/>
            <a:ext cx="881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Dal menu principale, cliccando su NEWSLETTER potete iscrivervi per ricevere la newsletter periodica</a:t>
            </a:r>
            <a:r>
              <a:rPr lang="is-IS" sz="1600" dirty="0">
                <a:cs typeface="Akkurat bold"/>
              </a:rPr>
              <a:t>.</a:t>
            </a:r>
          </a:p>
          <a:p>
            <a:endParaRPr lang="is-IS" sz="1600" dirty="0">
              <a:cs typeface="Akkurat bold"/>
            </a:endParaRPr>
          </a:p>
          <a:p>
            <a:r>
              <a:rPr lang="is-IS" sz="1600" dirty="0">
                <a:cs typeface="Akkurat bold"/>
              </a:rPr>
              <a:t>Vi arriverà una mail alla casella che avete indicato nel form di registrazione sottostante, una o due volte al mese, con la segnalazione di notizie e articoli. </a:t>
            </a:r>
            <a:endParaRPr lang="it-IT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1280"/>
          <a:stretch/>
        </p:blipFill>
        <p:spPr>
          <a:xfrm>
            <a:off x="388903" y="3027173"/>
            <a:ext cx="6847367" cy="32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5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/>
          </p:nvPr>
        </p:nvSpPr>
        <p:spPr>
          <a:xfrm>
            <a:off x="311336" y="2109195"/>
            <a:ext cx="8981955" cy="611171"/>
          </a:xfrm>
        </p:spPr>
        <p:txBody>
          <a:bodyPr>
            <a:noAutofit/>
          </a:bodyPr>
          <a:lstStyle/>
          <a:p>
            <a:pPr algn="l" defTabSz="457200"/>
            <a:r>
              <a:rPr lang="is-IS" sz="1600" dirty="0">
                <a:latin typeface="+mn-lt"/>
                <a:cs typeface="Akkurat bold"/>
              </a:rPr>
              <a:t>GreyPhanters ha anche una pagina Facebook e Twitter ai seguenti link:</a:t>
            </a:r>
            <a:br>
              <a:rPr lang="is-IS" sz="1600" dirty="0">
                <a:latin typeface="+mn-lt"/>
                <a:cs typeface="Akkurat bold"/>
              </a:rPr>
            </a:br>
            <a:r>
              <a:rPr lang="is-IS" sz="1600" dirty="0">
                <a:latin typeface="+mn-lt"/>
                <a:cs typeface="Akkurat bold"/>
              </a:rPr>
              <a:t> </a:t>
            </a:r>
            <a:br>
              <a:rPr lang="is-IS" sz="1600" dirty="0">
                <a:latin typeface="+mn-lt"/>
                <a:cs typeface="Akkurat bold"/>
              </a:rPr>
            </a:br>
            <a:r>
              <a:rPr lang="it-IT" sz="1600" dirty="0">
                <a:latin typeface="+mn-lt"/>
                <a:cs typeface="Akkurat bold"/>
                <a:hlinkClick r:id="rId3"/>
              </a:rPr>
              <a:t>http://www.facebook.com/GreyPanthersit/</a:t>
            </a:r>
            <a:r>
              <a:rPr lang="it-IT" sz="1600" dirty="0">
                <a:latin typeface="+mn-lt"/>
                <a:cs typeface="Akkurat bold"/>
              </a:rPr>
              <a:t>               </a:t>
            </a:r>
            <a:r>
              <a:rPr lang="it-IT" sz="1600" dirty="0">
                <a:solidFill>
                  <a:srgbClr val="0070C0"/>
                </a:solidFill>
                <a:latin typeface="+mn-lt"/>
                <a:cs typeface="Akkurat bold"/>
                <a:hlinkClick r:id="rId4"/>
              </a:rPr>
              <a:t>http://twitter.com/gpanthers</a:t>
            </a:r>
            <a:endParaRPr lang="it-IT" sz="1600" dirty="0">
              <a:solidFill>
                <a:srgbClr val="0070C0"/>
              </a:solidFill>
              <a:latin typeface="+mn-lt"/>
              <a:cs typeface="Akkurat bold"/>
            </a:endParaRPr>
          </a:p>
        </p:txBody>
      </p:sp>
      <p:pic>
        <p:nvPicPr>
          <p:cNvPr id="8" name="Immagine 7" descr="Schermata 2016-03-25 alle 18.17.37.png">
            <a:hlinkClick r:id="rId3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316"/>
          <a:stretch/>
        </p:blipFill>
        <p:spPr>
          <a:xfrm>
            <a:off x="311336" y="2796372"/>
            <a:ext cx="3536734" cy="3697923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235197" y="968394"/>
            <a:ext cx="8306804" cy="627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/>
            <a:r>
              <a:rPr lang="is-IS" sz="3600" dirty="0">
                <a:latin typeface="+mn-lt"/>
                <a:cs typeface="Akkurat bold"/>
              </a:rPr>
              <a:t>Vivere l’esperienza Social</a:t>
            </a:r>
            <a:endParaRPr lang="it-IT" sz="3600" dirty="0">
              <a:latin typeface="+mn-lt"/>
              <a:cs typeface="Akkurat bold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05" b="8838"/>
          <a:stretch/>
        </p:blipFill>
        <p:spPr>
          <a:xfrm>
            <a:off x="4643996" y="2796371"/>
            <a:ext cx="4374885" cy="369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9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91267" y="861067"/>
            <a:ext cx="7389950" cy="496375"/>
          </a:xfrm>
        </p:spPr>
        <p:txBody>
          <a:bodyPr>
            <a:noAutofit/>
          </a:bodyPr>
          <a:lstStyle/>
          <a:p>
            <a:pPr algn="l"/>
            <a:r>
              <a:rPr lang="it-IT" sz="3600" b="1" dirty="0">
                <a:latin typeface="+mn-lt"/>
              </a:rPr>
              <a:t>Ricerche on line: un interesse diffuso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33805" y="1400393"/>
            <a:ext cx="8004841" cy="2259216"/>
          </a:xfrm>
        </p:spPr>
        <p:txBody>
          <a:bodyPr>
            <a:noAutofit/>
          </a:bodyPr>
          <a:lstStyle/>
          <a:p>
            <a:pPr algn="just"/>
            <a:r>
              <a:rPr lang="it-IT" sz="1600" dirty="0"/>
              <a:t>Arrivati sul web, oltre a parlare in Skype con amici e parenti, e leggere o inviare email, cosa amano fare di più gli over60? </a:t>
            </a:r>
          </a:p>
          <a:p>
            <a:pPr algn="just"/>
            <a:r>
              <a:rPr lang="it-IT" sz="1600" dirty="0"/>
              <a:t>Le ricerche sull’argomento mettono in evidenza dati significativi. Gli over60 leggono volentieri </a:t>
            </a:r>
            <a:r>
              <a:rPr lang="it-IT" sz="1600" b="1" dirty="0"/>
              <a:t>notizie di attualità</a:t>
            </a:r>
            <a:r>
              <a:rPr lang="it-IT" sz="1600" dirty="0"/>
              <a:t>, </a:t>
            </a:r>
            <a:r>
              <a:rPr lang="it-IT" sz="1600" b="1" dirty="0"/>
              <a:t>informazioni locali, notizie sulla salute, ecc...</a:t>
            </a:r>
            <a:r>
              <a:rPr lang="it-IT" sz="1600" dirty="0"/>
              <a:t>.</a:t>
            </a:r>
          </a:p>
          <a:p>
            <a:pPr algn="just"/>
            <a:r>
              <a:rPr lang="it-IT" sz="1600" dirty="0"/>
              <a:t>Nella tabella qui sotto, la misura (in percentuale) del loro interesse in diversi ambiti. </a:t>
            </a:r>
          </a:p>
          <a:p>
            <a:pPr algn="just"/>
            <a:r>
              <a:rPr lang="it-IT" sz="1600" dirty="0"/>
              <a:t>La freccia indica quando i valori riferiti ai senior superano la media nazionale (dati GfK 2016).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7"/>
            <a:ext cx="2079703" cy="805825"/>
          </a:xfrm>
          <a:prstGeom prst="rect">
            <a:avLst/>
          </a:prstGeom>
        </p:spPr>
      </p:pic>
      <p:graphicFrame>
        <p:nvGraphicFramePr>
          <p:cNvPr id="11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877915"/>
              </p:ext>
            </p:extLst>
          </p:nvPr>
        </p:nvGraphicFramePr>
        <p:xfrm>
          <a:off x="1313688" y="3481613"/>
          <a:ext cx="4922520" cy="3181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Connettore 2 12"/>
          <p:cNvCxnSpPr/>
          <p:nvPr/>
        </p:nvCxnSpPr>
        <p:spPr>
          <a:xfrm flipH="1">
            <a:off x="6236208" y="4362498"/>
            <a:ext cx="12600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5433088" y="4830522"/>
            <a:ext cx="12600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>
            <a:off x="5458968" y="6166533"/>
            <a:ext cx="12600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5462016" y="6473212"/>
            <a:ext cx="12600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323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23216" y="924490"/>
            <a:ext cx="6955130" cy="583093"/>
          </a:xfrm>
        </p:spPr>
        <p:txBody>
          <a:bodyPr>
            <a:noAutofit/>
          </a:bodyPr>
          <a:lstStyle/>
          <a:p>
            <a:pPr algn="l"/>
            <a:r>
              <a:rPr lang="it-IT" sz="3600" dirty="0">
                <a:latin typeface="+mn-lt"/>
              </a:rPr>
              <a:t>Giornali di carta o giornali online?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4191" y="1618949"/>
            <a:ext cx="7634517" cy="1591486"/>
          </a:xfrm>
        </p:spPr>
        <p:txBody>
          <a:bodyPr>
            <a:normAutofit/>
          </a:bodyPr>
          <a:lstStyle/>
          <a:p>
            <a:pPr algn="just"/>
            <a:r>
              <a:rPr lang="it-IT" sz="1600" dirty="0"/>
              <a:t>In questa tabella, invece, si confrontano, per fasce di età, i comportamenti degli Italiani nei confronti dei giornali. </a:t>
            </a:r>
          </a:p>
          <a:p>
            <a:pPr algn="just"/>
            <a:r>
              <a:rPr lang="it-IT" sz="1600" dirty="0"/>
              <a:t>Le colonne in grigio indicano la percentuale dei lettori delle edizioni cartacee; le colonne in bordeaux quella dei lettori delle edizioni digitali (Dati </a:t>
            </a:r>
            <a:r>
              <a:rPr lang="it-IT" sz="1600" dirty="0" err="1"/>
              <a:t>GfK</a:t>
            </a:r>
            <a:r>
              <a:rPr lang="it-IT" sz="1600" dirty="0"/>
              <a:t> 2016).</a:t>
            </a:r>
          </a:p>
          <a:p>
            <a:pPr algn="just"/>
            <a:r>
              <a:rPr lang="it-IT" sz="1600" b="1" dirty="0">
                <a:solidFill>
                  <a:srgbClr val="941100"/>
                </a:solidFill>
              </a:rPr>
              <a:t>Il 75% degli over 55 legge anche riviste online.</a:t>
            </a:r>
          </a:p>
          <a:p>
            <a:pPr algn="just"/>
            <a:endParaRPr lang="it-IT" sz="1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37"/>
          <a:stretch/>
        </p:blipFill>
        <p:spPr>
          <a:xfrm>
            <a:off x="1900163" y="3458707"/>
            <a:ext cx="4955081" cy="26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3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25211" y="880134"/>
            <a:ext cx="6858000" cy="583093"/>
          </a:xfrm>
        </p:spPr>
        <p:txBody>
          <a:bodyPr>
            <a:noAutofit/>
          </a:bodyPr>
          <a:lstStyle/>
          <a:p>
            <a:pPr algn="l"/>
            <a:r>
              <a:rPr lang="it-IT" sz="3600" dirty="0">
                <a:latin typeface="+mn-lt"/>
              </a:rPr>
              <a:t>I vantaggi dell’edizione online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57112" y="2395516"/>
            <a:ext cx="73028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it-IT" sz="1600" dirty="0"/>
              <a:t>lettura più facile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it-IT" sz="1600" dirty="0"/>
              <a:t>notizie ordinate per sezioni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it-IT" sz="1600" dirty="0"/>
              <a:t>articoli a portata di mano con un click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it-IT" sz="1600" dirty="0"/>
              <a:t>aggiornamento continuo di notizie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it-IT" sz="1600" dirty="0"/>
              <a:t>immagini e video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it-IT" sz="1600" dirty="0"/>
              <a:t>collegamenti multimediali e approfondimenti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it-IT" sz="1600" dirty="0"/>
              <a:t>archivio delle diverse edizioni (opzione esistente solo su alcuni quotidiani on line)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57112" y="1654968"/>
            <a:ext cx="7590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Preferire l’edizione cartacea o quella digitale è una questione di gusti, tuttavia  prima di scegliere è bene conoscere i vantaggi della multimedialità:</a:t>
            </a:r>
          </a:p>
        </p:txBody>
      </p:sp>
    </p:spTree>
    <p:extLst>
      <p:ext uri="{BB962C8B-B14F-4D97-AF65-F5344CB8AC3E}">
        <p14:creationId xmlns:p14="http://schemas.microsoft.com/office/powerpoint/2010/main" val="568058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3141" y="868807"/>
            <a:ext cx="7268075" cy="496375"/>
          </a:xfrm>
        </p:spPr>
        <p:txBody>
          <a:bodyPr>
            <a:noAutofit/>
          </a:bodyPr>
          <a:lstStyle/>
          <a:p>
            <a:pPr algn="l"/>
            <a:r>
              <a:rPr lang="it-IT" sz="3600" dirty="0">
                <a:latin typeface="+mn-lt"/>
              </a:rPr>
              <a:t>a) Una lettura più facile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pic>
        <p:nvPicPr>
          <p:cNvPr id="8" name="Segnaposto contenuto 4" descr="Schermata 2016-03-27 alle 21.14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6" r="-2596"/>
          <a:stretch>
            <a:fillRect/>
          </a:stretch>
        </p:blipFill>
        <p:spPr>
          <a:xfrm>
            <a:off x="3552583" y="3568001"/>
            <a:ext cx="4914761" cy="312379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02" y="1674632"/>
            <a:ext cx="3242802" cy="264193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938399" y="1509681"/>
            <a:ext cx="4042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Leggere il giornale anche senza occhiali? Certo! Il </a:t>
            </a:r>
            <a:r>
              <a:rPr lang="it-IT" sz="1600" b="1" dirty="0">
                <a:solidFill>
                  <a:srgbClr val="941100"/>
                </a:solidFill>
              </a:rPr>
              <a:t>touch screen</a:t>
            </a:r>
            <a:r>
              <a:rPr lang="it-IT" sz="1600" dirty="0"/>
              <a:t>, lo schermo sensibile al tatto, consente di “allargare” le immagini, ma anche i testi, nelle dimensioni necessarie, superiori a quelle percepibili con gli occhiali.</a:t>
            </a:r>
          </a:p>
        </p:txBody>
      </p:sp>
    </p:spTree>
    <p:extLst>
      <p:ext uri="{BB962C8B-B14F-4D97-AF65-F5344CB8AC3E}">
        <p14:creationId xmlns:p14="http://schemas.microsoft.com/office/powerpoint/2010/main" val="69549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65017" y="4505664"/>
            <a:ext cx="18050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it-IT" sz="3200" b="1" dirty="0">
              <a:solidFill>
                <a:srgbClr val="991200"/>
              </a:solidFill>
              <a:latin typeface="AKKURAT BOLD" charset="0"/>
              <a:ea typeface="AKKURAT BOLD" charset="0"/>
              <a:cs typeface="AKKURAT BOLD" charset="0"/>
            </a:endParaRPr>
          </a:p>
        </p:txBody>
      </p:sp>
      <p:sp>
        <p:nvSpPr>
          <p:cNvPr id="15" name="Titolo 1"/>
          <p:cNvSpPr>
            <a:spLocks noGrp="1"/>
          </p:cNvSpPr>
          <p:nvPr>
            <p:ph type="ctrTitle"/>
          </p:nvPr>
        </p:nvSpPr>
        <p:spPr>
          <a:xfrm>
            <a:off x="309384" y="896772"/>
            <a:ext cx="7671832" cy="495828"/>
          </a:xfrm>
        </p:spPr>
        <p:txBody>
          <a:bodyPr>
            <a:noAutofit/>
          </a:bodyPr>
          <a:lstStyle/>
          <a:p>
            <a:pPr algn="r"/>
            <a:r>
              <a:rPr lang="it-IT" sz="3600" dirty="0">
                <a:latin typeface="+mn-lt"/>
              </a:rPr>
              <a:t>b) Tutte le notizie divise in sezioni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2" t="7464" r="12201" b="16399"/>
          <a:stretch/>
        </p:blipFill>
        <p:spPr>
          <a:xfrm>
            <a:off x="1066800" y="1790700"/>
            <a:ext cx="5867400" cy="2714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6800" y="1790700"/>
            <a:ext cx="769951" cy="27149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970060" y="4993420"/>
            <a:ext cx="5669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Dalla home page si visualizza un menu orizzontale di voci, tra cui la voce «SEZIONI» che mostra un elenco di argomenti tra cui scegliere. </a:t>
            </a:r>
          </a:p>
        </p:txBody>
      </p:sp>
    </p:spTree>
    <p:extLst>
      <p:ext uri="{BB962C8B-B14F-4D97-AF65-F5344CB8AC3E}">
        <p14:creationId xmlns:p14="http://schemas.microsoft.com/office/powerpoint/2010/main" val="916380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7485888" y="3541776"/>
            <a:ext cx="1658112" cy="3017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25" y="1950489"/>
            <a:ext cx="3857598" cy="299524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7183" y="2871263"/>
            <a:ext cx="5198362" cy="3549295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3470258" y="6139665"/>
            <a:ext cx="5412265" cy="348368"/>
          </a:xfrm>
          <a:prstGeom prst="rect">
            <a:avLst/>
          </a:prstGeom>
          <a:noFill/>
          <a:ln w="57150">
            <a:solidFill>
              <a:srgbClr val="991200"/>
            </a:solidFill>
          </a:ln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765017" y="4505664"/>
            <a:ext cx="18050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it-IT" sz="3200" b="1" dirty="0">
              <a:solidFill>
                <a:srgbClr val="991200"/>
              </a:solidFill>
              <a:latin typeface="AKKURAT BOLD" charset="0"/>
              <a:ea typeface="AKKURAT BOLD" charset="0"/>
              <a:cs typeface="AKKURAT BOLD" charset="0"/>
            </a:endParaRPr>
          </a:p>
        </p:txBody>
      </p:sp>
      <p:sp>
        <p:nvSpPr>
          <p:cNvPr id="15" name="Titolo 1"/>
          <p:cNvSpPr>
            <a:spLocks noGrp="1"/>
          </p:cNvSpPr>
          <p:nvPr>
            <p:ph type="ctrTitle"/>
          </p:nvPr>
        </p:nvSpPr>
        <p:spPr>
          <a:xfrm>
            <a:off x="101069" y="1001529"/>
            <a:ext cx="9042931" cy="742466"/>
          </a:xfrm>
        </p:spPr>
        <p:txBody>
          <a:bodyPr>
            <a:no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it-IT" sz="3600" dirty="0">
                <a:latin typeface="+mn-lt"/>
              </a:rPr>
              <a:t>c) Tanti articoli a portata di mano con un click</a:t>
            </a:r>
            <a:endParaRPr lang="it-IT" sz="3600" dirty="0">
              <a:latin typeface="+mn-lt"/>
              <a:ea typeface="AKKURAT BOLD" charset="0"/>
              <a:cs typeface="AKKURA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97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0629" y="770020"/>
            <a:ext cx="7850587" cy="625447"/>
          </a:xfrm>
        </p:spPr>
        <p:txBody>
          <a:bodyPr>
            <a:noAutofit/>
          </a:bodyPr>
          <a:lstStyle/>
          <a:p>
            <a:pPr algn="l"/>
            <a:r>
              <a:rPr lang="it-IT" sz="3600" dirty="0">
                <a:latin typeface="+mn-lt"/>
              </a:rPr>
              <a:t>e) Tante immagini, foto e video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220" y="1971034"/>
            <a:ext cx="3038854" cy="327678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4" name="Immagine 13" descr="Unknown-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191" y="5794657"/>
            <a:ext cx="904203" cy="904203"/>
          </a:xfrm>
          <a:prstGeom prst="rect">
            <a:avLst/>
          </a:prstGeom>
          <a:ln w="9525">
            <a:noFill/>
          </a:ln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530" y="3713123"/>
            <a:ext cx="2804283" cy="2648169"/>
          </a:xfrm>
          <a:prstGeom prst="rect">
            <a:avLst/>
          </a:prstGeom>
          <a:ln w="28575">
            <a:solidFill>
              <a:srgbClr val="991200"/>
            </a:solidFill>
          </a:ln>
        </p:spPr>
      </p:pic>
      <p:sp>
        <p:nvSpPr>
          <p:cNvPr id="17" name="CasellaDiTesto 16"/>
          <p:cNvSpPr txBox="1"/>
          <p:nvPr/>
        </p:nvSpPr>
        <p:spPr>
          <a:xfrm>
            <a:off x="1536191" y="4178808"/>
            <a:ext cx="532223" cy="3676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18" name="Sottotitolo 2"/>
          <p:cNvSpPr>
            <a:spLocks noGrp="1"/>
          </p:cNvSpPr>
          <p:nvPr>
            <p:ph type="subTitle" idx="1"/>
          </p:nvPr>
        </p:nvSpPr>
        <p:spPr>
          <a:xfrm>
            <a:off x="3453139" y="1870051"/>
            <a:ext cx="5317150" cy="1368488"/>
          </a:xfrm>
        </p:spPr>
        <p:txBody>
          <a:bodyPr>
            <a:normAutofit/>
          </a:bodyPr>
          <a:lstStyle/>
          <a:p>
            <a:pPr algn="l"/>
            <a:r>
              <a:rPr lang="it-IT" sz="1600" dirty="0"/>
              <a:t>Nell’edizione digitale di tutti i quotidiani, quando è presente una foto, spesso compare anche il simbolo cerchiato che indica la presenza di diverse foto o di un video. </a:t>
            </a:r>
          </a:p>
          <a:p>
            <a:pPr algn="l"/>
            <a:r>
              <a:rPr lang="it-IT" sz="1600" dirty="0"/>
              <a:t>La lettura si arricchisce grazie alla multimedialità delle immagini.</a:t>
            </a:r>
          </a:p>
        </p:txBody>
      </p:sp>
      <p:cxnSp>
        <p:nvCxnSpPr>
          <p:cNvPr id="5" name="Straight Arrow Connector 4"/>
          <p:cNvCxnSpPr>
            <a:stCxn id="17" idx="2"/>
          </p:cNvCxnSpPr>
          <p:nvPr/>
        </p:nvCxnSpPr>
        <p:spPr>
          <a:xfrm flipH="1">
            <a:off x="1784647" y="4546456"/>
            <a:ext cx="17656" cy="11411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637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34307" y="873947"/>
            <a:ext cx="9248021" cy="628165"/>
          </a:xfrm>
        </p:spPr>
        <p:txBody>
          <a:bodyPr>
            <a:noAutofit/>
          </a:bodyPr>
          <a:lstStyle/>
          <a:p>
            <a:pPr algn="l"/>
            <a:r>
              <a:rPr lang="it-IT" sz="3600" dirty="0">
                <a:latin typeface="+mn-lt"/>
              </a:rPr>
              <a:t>f)Collegamenti multimediali e approfondimenti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13"/>
            <a:ext cx="2079703" cy="80582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5"/>
          <a:stretch/>
        </p:blipFill>
        <p:spPr>
          <a:xfrm>
            <a:off x="0" y="1941894"/>
            <a:ext cx="3687097" cy="4938662"/>
          </a:xfrm>
          <a:prstGeom prst="rect">
            <a:avLst/>
          </a:prstGeom>
          <a:ln w="12700">
            <a:solidFill>
              <a:srgbClr val="941100"/>
            </a:solidFill>
          </a:ln>
        </p:spPr>
      </p:pic>
      <p:sp>
        <p:nvSpPr>
          <p:cNvPr id="18" name="CasellaDiTesto 17"/>
          <p:cNvSpPr txBox="1"/>
          <p:nvPr/>
        </p:nvSpPr>
        <p:spPr>
          <a:xfrm>
            <a:off x="830970" y="5452911"/>
            <a:ext cx="624060" cy="5114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it-IT"/>
          </a:p>
        </p:txBody>
      </p:sp>
      <p:pic>
        <p:nvPicPr>
          <p:cNvPr id="19" name="Immagine 18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144" y="3861773"/>
            <a:ext cx="4793212" cy="3004129"/>
          </a:xfrm>
          <a:prstGeom prst="rect">
            <a:avLst/>
          </a:prstGeom>
          <a:ln w="12700">
            <a:solidFill>
              <a:srgbClr val="941100"/>
            </a:solidFill>
          </a:ln>
        </p:spPr>
      </p:pic>
      <p:sp>
        <p:nvSpPr>
          <p:cNvPr id="20" name="CasellaDiTesto 19"/>
          <p:cNvSpPr txBox="1"/>
          <p:nvPr/>
        </p:nvSpPr>
        <p:spPr>
          <a:xfrm>
            <a:off x="1994502" y="2875186"/>
            <a:ext cx="571939" cy="4649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it-IT"/>
          </a:p>
        </p:txBody>
      </p:sp>
      <p:pic>
        <p:nvPicPr>
          <p:cNvPr id="22" name="Immagine 21" descr="Schermata 2016-04-05 alle 17.10.3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9" t="-2309"/>
          <a:stretch/>
        </p:blipFill>
        <p:spPr>
          <a:xfrm>
            <a:off x="5523625" y="2791940"/>
            <a:ext cx="686468" cy="651456"/>
          </a:xfrm>
          <a:prstGeom prst="rect">
            <a:avLst/>
          </a:prstGeom>
          <a:ln w="38100">
            <a:solidFill>
              <a:srgbClr val="941100"/>
            </a:solidFill>
          </a:ln>
        </p:spPr>
      </p:pic>
      <p:cxnSp>
        <p:nvCxnSpPr>
          <p:cNvPr id="23" name="Connettore 2 22"/>
          <p:cNvCxnSpPr/>
          <p:nvPr/>
        </p:nvCxnSpPr>
        <p:spPr>
          <a:xfrm flipH="1">
            <a:off x="1455030" y="5559552"/>
            <a:ext cx="2408826" cy="0"/>
          </a:xfrm>
          <a:prstGeom prst="straightConnector1">
            <a:avLst/>
          </a:prstGeom>
          <a:ln w="38100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2629424" y="3026664"/>
            <a:ext cx="2831218" cy="0"/>
          </a:xfrm>
          <a:prstGeom prst="straightConnector1">
            <a:avLst/>
          </a:prstGeom>
          <a:ln w="38100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63857" y="1837948"/>
            <a:ext cx="4985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acluni casi compare il simbolo cerchiato che consente di passare ad un approfondimento ulteriore dell’articolo.</a:t>
            </a:r>
          </a:p>
        </p:txBody>
      </p:sp>
    </p:spTree>
    <p:extLst>
      <p:ext uri="{BB962C8B-B14F-4D97-AF65-F5344CB8AC3E}">
        <p14:creationId xmlns:p14="http://schemas.microsoft.com/office/powerpoint/2010/main" val="8361487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6476</TotalTime>
  <Words>1017</Words>
  <Application>Microsoft Office PowerPoint</Application>
  <PresentationFormat>On-screen Show (4:3)</PresentationFormat>
  <Paragraphs>112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AKKURAT BOLD</vt:lpstr>
      <vt:lpstr>AKKURAT BOLD</vt:lpstr>
      <vt:lpstr>Arial</vt:lpstr>
      <vt:lpstr>Calibri</vt:lpstr>
      <vt:lpstr>Calibri Light</vt:lpstr>
      <vt:lpstr>Tema di Office</vt:lpstr>
      <vt:lpstr>In edicola o sul web?</vt:lpstr>
      <vt:lpstr>Ricerche on line: un interesse diffuso</vt:lpstr>
      <vt:lpstr>Giornali di carta o giornali online?</vt:lpstr>
      <vt:lpstr>I vantaggi dell’edizione online</vt:lpstr>
      <vt:lpstr>a) Una lettura più facile </vt:lpstr>
      <vt:lpstr>b) Tutte le notizie divise in sezioni</vt:lpstr>
      <vt:lpstr>c) Tanti articoli a portata di mano con un click</vt:lpstr>
      <vt:lpstr>e) Tante immagini, foto e video</vt:lpstr>
      <vt:lpstr>f)Collegamenti multimediali e approfondimenti </vt:lpstr>
      <vt:lpstr>g) Archivio delle diverse edizioni</vt:lpstr>
      <vt:lpstr>E dopo aver navigato tra le pagine di un quotidiano on line passiamo ad una rivista on line pensata e fatta per gli Over50:  www.grey-panthers.it </vt:lpstr>
      <vt:lpstr>PowerPoint Presentation</vt:lpstr>
      <vt:lpstr>Poche parole chiave che svelano le sezioni</vt:lpstr>
      <vt:lpstr>Poche parole chiave che svelano le sezioni</vt:lpstr>
      <vt:lpstr>Esempio: Navigare nella sezione OUTDOOR</vt:lpstr>
      <vt:lpstr>Esempio: idee di viaggio e di weekend</vt:lpstr>
      <vt:lpstr>Tre forum per parlare, chiedere, conoscersi</vt:lpstr>
      <vt:lpstr>PowerPoint Presentation</vt:lpstr>
      <vt:lpstr>GreyPhanters ha anche una pagina Facebook e Twitter ai seguenti link:   http://www.facebook.com/GreyPanthersit/               http://twitter.com/gpanthers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edicola o sul web?</dc:title>
  <dc:creator>Vitalba Paesano</dc:creator>
  <cp:lastModifiedBy>Rossetti, Andrea</cp:lastModifiedBy>
  <cp:revision>143</cp:revision>
  <dcterms:created xsi:type="dcterms:W3CDTF">2016-11-21T14:15:01Z</dcterms:created>
  <dcterms:modified xsi:type="dcterms:W3CDTF">2017-02-08T14:21:22Z</dcterms:modified>
</cp:coreProperties>
</file>